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7" r:id="rId3"/>
    <p:sldId id="270" r:id="rId4"/>
    <p:sldId id="257" r:id="rId5"/>
    <p:sldId id="273" r:id="rId6"/>
    <p:sldId id="275" r:id="rId7"/>
    <p:sldId id="276" r:id="rId8"/>
    <p:sldId id="271" r:id="rId9"/>
    <p:sldId id="272" r:id="rId10"/>
    <p:sldId id="264" r:id="rId11"/>
    <p:sldId id="258" r:id="rId12"/>
    <p:sldId id="260" r:id="rId13"/>
    <p:sldId id="277" r:id="rId14"/>
    <p:sldId id="265" r:id="rId15"/>
    <p:sldId id="278" r:id="rId16"/>
    <p:sldId id="261" r:id="rId17"/>
    <p:sldId id="262" r:id="rId18"/>
    <p:sldId id="259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6/29/2014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6/29/2014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6/29/2014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6/29/2014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6/29/2014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E28C7CA-7F16-4BE1-AF70-9FD830A3708A}" type="datetimeFigureOut">
              <a:rPr lang="en-US" smtClean="0"/>
              <a:t>6/29/2014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28C7CA-7F16-4BE1-AF70-9FD830A3708A}" type="datetimeFigureOut">
              <a:rPr lang="en-US" smtClean="0"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3aC57QFzysU" TargetMode="External"/><Relationship Id="rId2" Type="http://schemas.openxmlformats.org/officeDocument/2006/relationships/hyperlink" Target="http://youtu.be/UIpRPv0Cfkw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youtu.be/hYAph4qI4s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youtu.be/lbRy6OB2_3w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COSTUME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Technical theatre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COSTUME DESIGN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COSTUME </a:t>
            </a:r>
            <a:r>
              <a:rPr lang="en-US" dirty="0">
                <a:solidFill>
                  <a:srgbClr val="FF0000"/>
                </a:solidFill>
              </a:rPr>
              <a:t>DESIGNER</a:t>
            </a:r>
          </a:p>
          <a:p>
            <a:pPr lvl="1"/>
            <a:r>
              <a:rPr lang="en-US" dirty="0" smtClean="0"/>
              <a:t>Costume </a:t>
            </a:r>
            <a:r>
              <a:rPr lang="en-US" dirty="0"/>
              <a:t>Research</a:t>
            </a:r>
          </a:p>
          <a:p>
            <a:pPr lvl="1"/>
            <a:r>
              <a:rPr lang="en-US" dirty="0" smtClean="0"/>
              <a:t>Costume Notes</a:t>
            </a:r>
          </a:p>
          <a:p>
            <a:pPr lvl="1"/>
            <a:r>
              <a:rPr lang="en-US" dirty="0" smtClean="0"/>
              <a:t>Costume Plot</a:t>
            </a:r>
          </a:p>
          <a:p>
            <a:pPr lvl="1"/>
            <a:r>
              <a:rPr lang="en-US" dirty="0" smtClean="0"/>
              <a:t>Costume Renderings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COSTUME CREW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Costume Build, Buy, Rent, Borrow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191000" cy="4407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u="sng" dirty="0" smtClean="0"/>
              <a:t>WICKED</a:t>
            </a:r>
            <a:r>
              <a:rPr lang="en-US" sz="2400" dirty="0" smtClean="0"/>
              <a:t>; </a:t>
            </a:r>
            <a:r>
              <a:rPr lang="en-US" sz="1600" i="1" dirty="0" smtClean="0"/>
              <a:t>Costume Design &amp; build</a:t>
            </a:r>
          </a:p>
          <a:p>
            <a:r>
              <a:rPr lang="en-US" sz="1900" dirty="0">
                <a:hlinkClick r:id="rId2"/>
              </a:rPr>
              <a:t>http://</a:t>
            </a:r>
            <a:r>
              <a:rPr lang="en-US" sz="1900" dirty="0" smtClean="0">
                <a:hlinkClick r:id="rId2"/>
              </a:rPr>
              <a:t>youtu.be/UIpRPv0Cfkw</a:t>
            </a:r>
            <a:endParaRPr lang="en-US" sz="1900" dirty="0" smtClean="0"/>
          </a:p>
          <a:p>
            <a:endParaRPr lang="en-US" sz="1900" dirty="0" smtClean="0"/>
          </a:p>
          <a:p>
            <a:pPr marL="114300" indent="0">
              <a:buNone/>
            </a:pPr>
            <a:r>
              <a:rPr lang="en-US" sz="2400" u="sng" dirty="0" smtClean="0"/>
              <a:t>HOW TO SUCCEED; </a:t>
            </a:r>
            <a:r>
              <a:rPr lang="en-US" sz="1400" i="1" dirty="0"/>
              <a:t> </a:t>
            </a:r>
            <a:r>
              <a:rPr lang="en-US" sz="1400" i="1" dirty="0" smtClean="0"/>
              <a:t>Designer</a:t>
            </a:r>
          </a:p>
          <a:p>
            <a:r>
              <a:rPr lang="en-US" sz="1900" dirty="0">
                <a:hlinkClick r:id="rId3"/>
              </a:rPr>
              <a:t>http://</a:t>
            </a:r>
            <a:r>
              <a:rPr lang="en-US" sz="1900" dirty="0" smtClean="0">
                <a:hlinkClick r:id="rId3"/>
              </a:rPr>
              <a:t>youtu.be/3aC57QFzysU</a:t>
            </a:r>
            <a:endParaRPr lang="en-US" sz="1900" dirty="0" smtClean="0"/>
          </a:p>
          <a:p>
            <a:endParaRPr lang="en-US" sz="1900" dirty="0" smtClean="0"/>
          </a:p>
          <a:p>
            <a:pPr marL="114300" indent="0">
              <a:buNone/>
            </a:pPr>
            <a:r>
              <a:rPr lang="en-US" sz="2400" u="sng" dirty="0" smtClean="0"/>
              <a:t>THE LION KING</a:t>
            </a:r>
            <a:r>
              <a:rPr lang="en-US" sz="2400" dirty="0" smtClean="0"/>
              <a:t>; </a:t>
            </a:r>
            <a:r>
              <a:rPr lang="en-US" sz="1400" i="1" dirty="0" smtClean="0"/>
              <a:t>Discover costumes  </a:t>
            </a:r>
          </a:p>
          <a:p>
            <a:r>
              <a:rPr lang="en-US" sz="1900" dirty="0" smtClean="0">
                <a:hlinkClick r:id="rId4"/>
              </a:rPr>
              <a:t>http</a:t>
            </a:r>
            <a:r>
              <a:rPr lang="en-US" sz="1900" dirty="0">
                <a:hlinkClick r:id="rId4"/>
              </a:rPr>
              <a:t>://</a:t>
            </a:r>
            <a:r>
              <a:rPr lang="en-US" sz="1900" dirty="0" smtClean="0">
                <a:hlinkClick r:id="rId4"/>
              </a:rPr>
              <a:t>youtu.be/hYAph4qI4sg</a:t>
            </a:r>
            <a:endParaRPr lang="en-US" sz="1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COSTUME DESIGN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COSTUME DESIGN PRODUCTION</a:t>
            </a:r>
          </a:p>
          <a:p>
            <a:pPr marL="114300" indent="0">
              <a:buNone/>
            </a:pPr>
            <a:endParaRPr lang="en-US" b="1" u="sng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Costume Research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Costume Notes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Costume Plot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0"/>
            <a:ext cx="4038600" cy="475792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u="sng" dirty="0" smtClean="0"/>
              <a:t>COSTUME DESIGN APPLICATION</a:t>
            </a:r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dirty="0" smtClean="0"/>
              <a:t>Sketch a color rendering of the major characters in your play.</a:t>
            </a:r>
          </a:p>
          <a:p>
            <a:endParaRPr lang="en-US" dirty="0" smtClean="0"/>
          </a:p>
          <a:p>
            <a:r>
              <a:rPr lang="en-US" dirty="0" smtClean="0"/>
              <a:t>Include swatches</a:t>
            </a:r>
          </a:p>
          <a:p>
            <a:endParaRPr lang="en-US" dirty="0" smtClean="0"/>
          </a:p>
          <a:p>
            <a:r>
              <a:rPr lang="en-US" dirty="0" smtClean="0"/>
              <a:t>List all accessories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570119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COSTUME RESEARCH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29000"/>
            <a:ext cx="4793673" cy="326463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927" y="1756064"/>
            <a:ext cx="3733800" cy="4873752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b="1" u="sng" dirty="0" smtClean="0"/>
              <a:t>OBJECTIVE INFORMATION</a:t>
            </a:r>
          </a:p>
          <a:p>
            <a:endParaRPr lang="en-US" dirty="0"/>
          </a:p>
          <a:p>
            <a:r>
              <a:rPr lang="en-US" dirty="0" smtClean="0"/>
              <a:t>Given Circumstances</a:t>
            </a:r>
          </a:p>
          <a:p>
            <a:pPr marL="118872" indent="0">
              <a:buNone/>
            </a:pPr>
            <a:endParaRPr lang="en-US" sz="1500" dirty="0"/>
          </a:p>
          <a:p>
            <a:r>
              <a:rPr lang="en-US" dirty="0" smtClean="0"/>
              <a:t>Character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Age</a:t>
            </a:r>
            <a:endParaRPr lang="en-US" dirty="0" smtClean="0"/>
          </a:p>
          <a:p>
            <a:pPr lvl="1"/>
            <a:r>
              <a:rPr lang="en-US" dirty="0" smtClean="0"/>
              <a:t>Sex</a:t>
            </a:r>
          </a:p>
          <a:p>
            <a:pPr lvl="1"/>
            <a:r>
              <a:rPr lang="en-US" dirty="0" smtClean="0"/>
              <a:t>Socioeconomic status</a:t>
            </a:r>
          </a:p>
          <a:p>
            <a:pPr lvl="1"/>
            <a:r>
              <a:rPr lang="en-US" dirty="0" smtClean="0"/>
              <a:t>Occupation</a:t>
            </a:r>
          </a:p>
          <a:p>
            <a:pPr lvl="1"/>
            <a:r>
              <a:rPr lang="en-US" dirty="0" smtClean="0"/>
              <a:t>Character’s </a:t>
            </a:r>
            <a:r>
              <a:rPr lang="en-US" dirty="0" smtClean="0"/>
              <a:t>Dialogue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2400"/>
            <a:ext cx="4800600" cy="31378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7666851" y="4994018"/>
            <a:ext cx="258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Elephant Man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8083034" y="20632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Diviners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93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1148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COSTUME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3276600" cy="4953000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b="1" u="sng" dirty="0"/>
              <a:t>PSYCHOLOGICAL INFORMATION</a:t>
            </a:r>
          </a:p>
          <a:p>
            <a:endParaRPr lang="en-US" dirty="0"/>
          </a:p>
          <a:p>
            <a:r>
              <a:rPr lang="en-US" dirty="0"/>
              <a:t>Style: baggy jeans, pants legs rolled up, inside out shirt</a:t>
            </a:r>
          </a:p>
          <a:p>
            <a:r>
              <a:rPr lang="en-US" dirty="0"/>
              <a:t>Color/Emotional State: depressed-dark; cheerful-bright</a:t>
            </a:r>
          </a:p>
          <a:p>
            <a:r>
              <a:rPr lang="en-US" dirty="0"/>
              <a:t>Texture: jeans: cowboys vs. skaters vs farmers vs. business/casual man w/ jacket</a:t>
            </a:r>
          </a:p>
          <a:p>
            <a:endParaRPr lang="en-US" dirty="0"/>
          </a:p>
        </p:txBody>
      </p:sp>
      <p:pic>
        <p:nvPicPr>
          <p:cNvPr id="32" name="Content Placeholder 3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-533400"/>
            <a:ext cx="3478811" cy="4648200"/>
          </a:xfr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733800"/>
            <a:ext cx="4686300" cy="308956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 rot="16200000">
            <a:off x="7239001" y="2167234"/>
            <a:ext cx="220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To Succeed in Business  Without Really Trying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7374218" y="5093915"/>
            <a:ext cx="238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 Kill A Mockingbird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06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RESEARCH EXAMPLE (</a:t>
            </a:r>
            <a:r>
              <a:rPr lang="en-US" dirty="0" smtClean="0"/>
              <a:t>1953)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23988"/>
            <a:ext cx="4883737" cy="252631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4" y="1052945"/>
            <a:ext cx="3863094" cy="2858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05475"/>
            <a:ext cx="2387454" cy="33570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735895"/>
            <a:ext cx="1744645" cy="236010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26" y="3747624"/>
            <a:ext cx="1855636" cy="234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19915"/>
            <a:ext cx="1786930" cy="24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2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63752"/>
          </a:xfrm>
        </p:spPr>
        <p:txBody>
          <a:bodyPr/>
          <a:lstStyle/>
          <a:p>
            <a:r>
              <a:rPr lang="en-US" dirty="0" smtClean="0"/>
              <a:t>COSTUME RESEARCH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6267674" cy="44958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1131332"/>
            <a:ext cx="3556000" cy="5334000"/>
          </a:xfrm>
        </p:spPr>
      </p:pic>
      <p:sp>
        <p:nvSpPr>
          <p:cNvPr id="11" name="TextBox 10"/>
          <p:cNvSpPr txBox="1"/>
          <p:nvPr/>
        </p:nvSpPr>
        <p:spPr>
          <a:xfrm>
            <a:off x="152400" y="6096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Laughter on the 23</a:t>
            </a:r>
            <a:r>
              <a:rPr lang="en-US" b="1" baseline="30000" dirty="0" smtClean="0"/>
              <a:t>rd</a:t>
            </a:r>
            <a:r>
              <a:rPr lang="en-US" b="1" dirty="0" smtClean="0"/>
              <a:t> Floor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69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COSTUME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19071"/>
            <a:ext cx="3733800" cy="34625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Record anything that relates to or about the costumes in the dialogue, on the NOTES chart.</a:t>
            </a:r>
          </a:p>
          <a:p>
            <a:endParaRPr lang="en-US" dirty="0" smtClean="0"/>
          </a:p>
          <a:p>
            <a:r>
              <a:rPr lang="en-US" dirty="0" smtClean="0"/>
              <a:t>These are the “have </a:t>
            </a:r>
            <a:r>
              <a:rPr lang="en-US" dirty="0" err="1" smtClean="0"/>
              <a:t>to’s</a:t>
            </a:r>
            <a:r>
              <a:rPr lang="en-US" dirty="0" smtClean="0"/>
              <a:t>” the musts!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6074067"/>
              </p:ext>
            </p:extLst>
          </p:nvPr>
        </p:nvGraphicFramePr>
        <p:xfrm>
          <a:off x="4191000" y="1676400"/>
          <a:ext cx="4648200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264"/>
                <a:gridCol w="866614"/>
                <a:gridCol w="709047"/>
                <a:gridCol w="945397"/>
                <a:gridCol w="14968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Pg</a:t>
                      </a:r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waitress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Exhausted</a:t>
                      </a:r>
                      <a:r>
                        <a:rPr lang="en-US" sz="1400" baseline="0" dirty="0" smtClean="0"/>
                        <a:t> and messy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owner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Silk suit “perfectly dressed”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Maude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“outlandish</a:t>
                      </a:r>
                      <a:r>
                        <a:rPr lang="en-US" sz="1400" baseline="0" dirty="0" smtClean="0"/>
                        <a:t> taste in fashion”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75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COSTUME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810000" cy="4623816"/>
          </a:xfrm>
        </p:spPr>
        <p:txBody>
          <a:bodyPr/>
          <a:lstStyle/>
          <a:p>
            <a:r>
              <a:rPr lang="en-US" dirty="0" smtClean="0"/>
              <a:t>The plot is a way to track a character’s costume from beginning to end.</a:t>
            </a:r>
          </a:p>
          <a:p>
            <a:endParaRPr lang="en-US" dirty="0"/>
          </a:p>
          <a:p>
            <a:r>
              <a:rPr lang="en-US" dirty="0" smtClean="0"/>
              <a:t>Now is where you should be more creative, add more detail and your own flare.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5033397"/>
              </p:ext>
            </p:extLst>
          </p:nvPr>
        </p:nvGraphicFramePr>
        <p:xfrm>
          <a:off x="4495800" y="1752600"/>
          <a:ext cx="4114800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105"/>
                <a:gridCol w="1341895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Character</a:t>
                      </a:r>
                    </a:p>
                    <a:p>
                      <a:r>
                        <a:rPr lang="en-US" sz="1600" dirty="0" smtClean="0"/>
                        <a:t>Names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Scene</a:t>
                      </a:r>
                      <a:r>
                        <a:rPr lang="en-US" sz="1600" baseline="0" dirty="0" smtClean="0"/>
                        <a:t> 1__  Act _1_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Scene</a:t>
                      </a:r>
                      <a:r>
                        <a:rPr lang="en-US" sz="1600" baseline="0" dirty="0" smtClean="0"/>
                        <a:t> _2_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Act _1_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White</a:t>
                      </a:r>
                      <a:r>
                        <a:rPr lang="en-US" sz="1400" baseline="0" dirty="0" smtClean="0"/>
                        <a:t> shirt, black pants, white apron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Grey silk, piece </a:t>
                      </a:r>
                      <a:r>
                        <a:rPr lang="en-US" sz="1400" baseline="0" dirty="0" smtClean="0"/>
                        <a:t> 3-</a:t>
                      </a:r>
                      <a:r>
                        <a:rPr lang="en-US" sz="1400" dirty="0" smtClean="0"/>
                        <a:t>suit, black tie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jacket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Maude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Brown</a:t>
                      </a:r>
                      <a:r>
                        <a:rPr lang="en-US" sz="1400" baseline="0" dirty="0" smtClean="0"/>
                        <a:t> lace, fur trim dress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</a:t>
                      </a:r>
                      <a:r>
                        <a:rPr lang="en-US" sz="1400" baseline="0" dirty="0" smtClean="0"/>
                        <a:t> evening dress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8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8800"/>
            <a:ext cx="4038600" cy="44074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Color sketch of costume design</a:t>
            </a:r>
          </a:p>
          <a:p>
            <a:r>
              <a:rPr lang="en-US" dirty="0" smtClean="0"/>
              <a:t>Shows all </a:t>
            </a:r>
            <a:r>
              <a:rPr lang="en-US" dirty="0"/>
              <a:t>clothing, shoes, and any accessories worn by the </a:t>
            </a:r>
            <a:r>
              <a:rPr lang="en-US" dirty="0" smtClean="0"/>
              <a:t>character</a:t>
            </a:r>
          </a:p>
          <a:p>
            <a:r>
              <a:rPr lang="en-US" dirty="0" smtClean="0"/>
              <a:t>Attach swatches of the materials used to create the costume at the top of the color rendering.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88779"/>
            <a:ext cx="4038600" cy="3793305"/>
          </a:xfrm>
        </p:spPr>
      </p:pic>
    </p:spTree>
    <p:extLst>
      <p:ext uri="{BB962C8B-B14F-4D97-AF65-F5344CB8AC3E}">
        <p14:creationId xmlns:p14="http://schemas.microsoft.com/office/powerpoint/2010/main" val="169003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COSTUME RENDERING 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358"/>
            <a:ext cx="5410200" cy="43822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81200"/>
            <a:ext cx="494474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5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COSTUME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73936"/>
            <a:ext cx="4419600" cy="4931664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sz="3200" b="1" u="sng" dirty="0"/>
              <a:t>Purpose of Costume Design:  </a:t>
            </a:r>
            <a:endParaRPr lang="en-US" sz="3200" b="1" u="sng" dirty="0" smtClean="0"/>
          </a:p>
          <a:p>
            <a:pPr marL="118872" indent="0">
              <a:buNone/>
            </a:pPr>
            <a:endParaRPr lang="en-US" sz="3200" b="1" u="sng" dirty="0"/>
          </a:p>
          <a:p>
            <a:pPr marL="633222" indent="-514350">
              <a:buAutoNum type="arabicPeriod"/>
            </a:pPr>
            <a:r>
              <a:rPr lang="en-US" sz="3200" dirty="0" smtClean="0"/>
              <a:t>Reflect the production concept</a:t>
            </a:r>
          </a:p>
          <a:p>
            <a:pPr marL="633222" indent="-514350">
              <a:buAutoNum type="arabicPeriod"/>
            </a:pPr>
            <a:r>
              <a:rPr lang="en-US" sz="3200" dirty="0" smtClean="0"/>
              <a:t>Exhibits a unity of style</a:t>
            </a:r>
          </a:p>
          <a:p>
            <a:pPr marL="633222" indent="-514350">
              <a:buAutoNum type="arabicPeriod"/>
            </a:pPr>
            <a:r>
              <a:rPr lang="en-US" sz="3200" dirty="0" smtClean="0"/>
              <a:t>Reflects the personality, nature and function of the character.</a:t>
            </a:r>
          </a:p>
          <a:p>
            <a:pPr marL="633222" indent="-514350">
              <a:buAutoNum type="arabicPeriod"/>
            </a:pPr>
            <a:endParaRPr lang="en-US" sz="3200" b="1" u="sng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u="sng" dirty="0" smtClean="0"/>
              <a:t>Priscilla Queen of the Desert</a:t>
            </a:r>
          </a:p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youtu.be/lbRy6OB2_3w</a:t>
            </a:r>
            <a:endParaRPr lang="en-US" sz="1800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32" y="3505200"/>
            <a:ext cx="3787233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3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What precautions are necessary to insure the safety of the performers?</a:t>
            </a:r>
          </a:p>
          <a:p>
            <a:endParaRPr lang="en-US" sz="3600" dirty="0"/>
          </a:p>
          <a:p>
            <a:r>
              <a:rPr lang="en-US" sz="3600" dirty="0"/>
              <a:t>How do the elements of C</a:t>
            </a:r>
            <a:r>
              <a:rPr lang="en-US" sz="3600" dirty="0" smtClean="0"/>
              <a:t>ostume Design </a:t>
            </a:r>
            <a:r>
              <a:rPr lang="en-US" sz="3600" dirty="0"/>
              <a:t>work together to realize the director’s vision?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9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COSTUME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ALWAYS KEEP COSTUMES IN GOOD CONDITION.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  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NEVER </a:t>
            </a:r>
            <a:r>
              <a:rPr lang="en-US" sz="2400" dirty="0">
                <a:solidFill>
                  <a:schemeClr val="tx1"/>
                </a:solidFill>
              </a:rPr>
              <a:t>EAT OR DRINK NEAR OR WHILE WEARING ANY  COSTUME .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 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COSTUMES </a:t>
            </a:r>
            <a:r>
              <a:rPr lang="en-US" sz="2400" dirty="0">
                <a:solidFill>
                  <a:schemeClr val="tx1"/>
                </a:solidFill>
              </a:rPr>
              <a:t>SHOULD BE SAFE FOR THE STAGE AND THE ACTOR.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 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SOME </a:t>
            </a:r>
            <a:r>
              <a:rPr lang="en-US" sz="2400" dirty="0">
                <a:solidFill>
                  <a:schemeClr val="tx1"/>
                </a:solidFill>
              </a:rPr>
              <a:t>MATERIALS ARE FLAMMABLE. USE CAUTION WHERE NEEDED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MAKE SPECIAL NOTES IF BORROWED, RENTED, OR OWNED</a:t>
            </a:r>
            <a:endParaRPr lang="en-US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368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COSTUME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58200" cy="4854209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LABEL ALL NEW AND EXISTING COSTUMES WITH:  PCH THEATRE.</a:t>
            </a:r>
          </a:p>
          <a:p>
            <a:pPr marL="114300" indent="0">
              <a:buNone/>
            </a:pPr>
            <a:r>
              <a:rPr lang="en-US" sz="3100" dirty="0"/>
              <a:t> </a:t>
            </a:r>
            <a:endParaRPr lang="en-US" sz="3600" dirty="0"/>
          </a:p>
          <a:p>
            <a:r>
              <a:rPr lang="en-US" sz="3100" dirty="0"/>
              <a:t>NEVER ALTER A COSTUME WITHOUT PRIOR APPROVAL.</a:t>
            </a:r>
          </a:p>
          <a:p>
            <a:pPr marL="114300" indent="0">
              <a:buNone/>
            </a:pPr>
            <a:r>
              <a:rPr lang="en-US" sz="3100" dirty="0"/>
              <a:t> </a:t>
            </a:r>
            <a:endParaRPr lang="en-US" sz="3600" dirty="0"/>
          </a:p>
          <a:p>
            <a:r>
              <a:rPr lang="en-US" sz="3100" dirty="0"/>
              <a:t>RETURN ALTERED COSTUMES TO THEIR ORIGINAL STATE BEFORE STORING.</a:t>
            </a:r>
          </a:p>
          <a:p>
            <a:pPr marL="114300" indent="0">
              <a:buNone/>
            </a:pPr>
            <a:r>
              <a:rPr lang="en-US" sz="3100" dirty="0"/>
              <a:t> </a:t>
            </a:r>
            <a:endParaRPr lang="en-US" sz="3600" dirty="0"/>
          </a:p>
          <a:p>
            <a:r>
              <a:rPr lang="en-US" sz="3100" dirty="0"/>
              <a:t>LAUNDER COSTUMES AFTER SIGNIFICANT USE, BEFORE STORING</a:t>
            </a:r>
            <a:r>
              <a:rPr lang="en-US" sz="3100" dirty="0" smtClean="0"/>
              <a:t>.</a:t>
            </a:r>
          </a:p>
          <a:p>
            <a:endParaRPr lang="en-US" sz="3600" dirty="0"/>
          </a:p>
          <a:p>
            <a:r>
              <a:rPr lang="en-US" sz="3100" dirty="0" smtClean="0"/>
              <a:t>WHEN STORING COSTUMES: 1. return to the correct cabinet 2. use the correct hanger 3. keep covered if possible</a:t>
            </a:r>
            <a:r>
              <a:rPr lang="en-US" sz="3000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0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2618509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COSTUME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55" y="1600200"/>
            <a:ext cx="3886200" cy="52578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b="1" u="sng" dirty="0"/>
              <a:t>CONCEPTUAL </a:t>
            </a:r>
            <a:r>
              <a:rPr lang="en-US" b="1" u="sng" dirty="0" smtClean="0"/>
              <a:t>CONSIDERATIONS</a:t>
            </a:r>
            <a:endParaRPr lang="en-US" dirty="0"/>
          </a:p>
          <a:p>
            <a:pPr marL="118872" indent="0">
              <a:buNone/>
            </a:pPr>
            <a:endParaRPr lang="en-US" dirty="0"/>
          </a:p>
          <a:p>
            <a:r>
              <a:rPr lang="en-US" dirty="0"/>
              <a:t>Don’t be too stereotypical (gangster in black)</a:t>
            </a:r>
          </a:p>
          <a:p>
            <a:r>
              <a:rPr lang="en-US" dirty="0"/>
              <a:t>Show the character’s evolution</a:t>
            </a:r>
          </a:p>
          <a:p>
            <a:r>
              <a:rPr lang="en-US" dirty="0"/>
              <a:t>Stylization – adapt reality to concept</a:t>
            </a:r>
          </a:p>
          <a:p>
            <a:r>
              <a:rPr lang="en-US" dirty="0"/>
              <a:t>Interpretation of the period – use details, color and fabrics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61950"/>
            <a:ext cx="3771900" cy="25146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3048000"/>
            <a:ext cx="5372100" cy="3581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-381000"/>
            <a:ext cx="2514600" cy="4000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32073" y="-692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Anything Goes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1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COSTUME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733800" cy="50292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b="1" u="sng" dirty="0" smtClean="0"/>
              <a:t>PRACTICAL CONSIDERATIONS</a:t>
            </a:r>
          </a:p>
          <a:p>
            <a:r>
              <a:rPr lang="en-US" dirty="0" smtClean="0"/>
              <a:t>Needs of the actor</a:t>
            </a:r>
          </a:p>
          <a:p>
            <a:r>
              <a:rPr lang="en-US" dirty="0" smtClean="0"/>
              <a:t>Theatre size &amp; shape</a:t>
            </a:r>
          </a:p>
          <a:p>
            <a:r>
              <a:rPr lang="en-US" dirty="0" smtClean="0"/>
              <a:t>Budget</a:t>
            </a:r>
          </a:p>
          <a:p>
            <a:r>
              <a:rPr lang="en-US" dirty="0" smtClean="0"/>
              <a:t>Work force</a:t>
            </a:r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Renting</a:t>
            </a:r>
          </a:p>
          <a:p>
            <a:pPr lvl="1"/>
            <a:r>
              <a:rPr lang="en-US" dirty="0" smtClean="0"/>
              <a:t>Buying </a:t>
            </a:r>
          </a:p>
          <a:p>
            <a:pPr lvl="1"/>
            <a:r>
              <a:rPr lang="en-US" dirty="0" smtClean="0"/>
              <a:t>Borrowing </a:t>
            </a:r>
          </a:p>
          <a:p>
            <a:pPr lvl="1"/>
            <a:r>
              <a:rPr lang="en-US" dirty="0" smtClean="0"/>
              <a:t>Renovating</a:t>
            </a:r>
          </a:p>
          <a:p>
            <a:pPr lvl="1"/>
            <a:r>
              <a:rPr lang="en-US" dirty="0" smtClean="0"/>
              <a:t>building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424271"/>
            <a:ext cx="6172200" cy="343372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82" y="13855"/>
            <a:ext cx="2982018" cy="41771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4681916" y="191776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little Night Music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339782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Pirates of </a:t>
            </a:r>
            <a:r>
              <a:rPr lang="en-US" b="1" dirty="0" err="1" smtClean="0">
                <a:solidFill>
                  <a:schemeClr val="bg1"/>
                </a:solidFill>
              </a:rPr>
              <a:t>Penzance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19600" cy="5029200"/>
          </a:xfrm>
        </p:spPr>
        <p:txBody>
          <a:bodyPr>
            <a:normAutofit fontScale="25000" lnSpcReduction="20000"/>
          </a:bodyPr>
          <a:lstStyle/>
          <a:p>
            <a:pPr marL="118872" indent="0">
              <a:buNone/>
            </a:pPr>
            <a:r>
              <a:rPr lang="en-US" sz="9600" b="1" u="sng" dirty="0" smtClean="0"/>
              <a:t>LINE</a:t>
            </a:r>
          </a:p>
          <a:p>
            <a:r>
              <a:rPr lang="en-US" sz="9600" dirty="0" smtClean="0"/>
              <a:t>Angled</a:t>
            </a:r>
            <a:r>
              <a:rPr lang="en-US" sz="9600" dirty="0"/>
              <a:t>, jagged, straight, </a:t>
            </a:r>
            <a:r>
              <a:rPr lang="en-US" sz="9600" dirty="0" smtClean="0"/>
              <a:t>curved or combination?</a:t>
            </a:r>
          </a:p>
          <a:p>
            <a:pPr marL="118872" indent="0">
              <a:buNone/>
            </a:pPr>
            <a:endParaRPr lang="en-US" sz="9600" b="1" dirty="0" smtClean="0"/>
          </a:p>
          <a:p>
            <a:pPr marL="118872" indent="0">
              <a:buNone/>
            </a:pPr>
            <a:r>
              <a:rPr lang="en-US" sz="9600" b="1" dirty="0"/>
              <a:t> </a:t>
            </a:r>
            <a:endParaRPr lang="en-US" sz="9600" dirty="0"/>
          </a:p>
          <a:p>
            <a:pPr marL="118872" indent="0">
              <a:buNone/>
            </a:pPr>
            <a:r>
              <a:rPr lang="en-US" sz="9600" b="1" u="sng" dirty="0" smtClean="0"/>
              <a:t>SHAPE</a:t>
            </a:r>
            <a:endParaRPr lang="en-US" sz="9600" u="sng" dirty="0"/>
          </a:p>
          <a:p>
            <a:r>
              <a:rPr lang="en-US" sz="9600" dirty="0" smtClean="0"/>
              <a:t>outlines </a:t>
            </a:r>
            <a:r>
              <a:rPr lang="en-US" sz="9600" dirty="0"/>
              <a:t>or  silhouettes?</a:t>
            </a:r>
          </a:p>
          <a:p>
            <a:r>
              <a:rPr lang="en-US" sz="9600" dirty="0" smtClean="0"/>
              <a:t>any </a:t>
            </a:r>
            <a:r>
              <a:rPr lang="en-US" sz="9600" dirty="0"/>
              <a:t>reoccurring objects?</a:t>
            </a:r>
          </a:p>
          <a:p>
            <a:pPr marL="118872" indent="0">
              <a:buNone/>
            </a:pPr>
            <a:r>
              <a:rPr lang="en-US" sz="9600" dirty="0"/>
              <a:t> </a:t>
            </a:r>
            <a:endParaRPr lang="en-US" sz="9600" dirty="0" smtClean="0"/>
          </a:p>
          <a:p>
            <a:pPr marL="118872" indent="0">
              <a:buNone/>
            </a:pPr>
            <a:endParaRPr lang="en-US" sz="9600" dirty="0"/>
          </a:p>
          <a:p>
            <a:pPr marL="118872" indent="0">
              <a:buNone/>
            </a:pPr>
            <a:r>
              <a:rPr lang="en-US" sz="9600" b="1" u="sng" dirty="0"/>
              <a:t>TEXTURE</a:t>
            </a:r>
            <a:r>
              <a:rPr lang="en-US" sz="9600" b="1" dirty="0"/>
              <a:t>	</a:t>
            </a:r>
            <a:endParaRPr lang="en-US" sz="9600" b="1" dirty="0" smtClean="0"/>
          </a:p>
          <a:p>
            <a:r>
              <a:rPr lang="en-US" sz="9600" dirty="0" smtClean="0"/>
              <a:t>smooth=orderly, finished, sleek, elite, </a:t>
            </a:r>
          </a:p>
          <a:p>
            <a:r>
              <a:rPr lang="en-US" sz="9600" dirty="0" smtClean="0"/>
              <a:t>rough=harsher</a:t>
            </a:r>
            <a:r>
              <a:rPr lang="en-US" sz="9600" dirty="0"/>
              <a:t>, </a:t>
            </a:r>
            <a:r>
              <a:rPr lang="en-US" sz="9600" dirty="0" smtClean="0"/>
              <a:t>chaotic, poor, earthy, </a:t>
            </a:r>
            <a:endParaRPr lang="en-US" sz="9600" dirty="0"/>
          </a:p>
          <a:p>
            <a:endParaRPr lang="en-US" dirty="0"/>
          </a:p>
          <a:p>
            <a:pPr marL="118872" indent="0">
              <a:buNone/>
            </a:pPr>
            <a:r>
              <a:rPr lang="en-US" b="1" dirty="0"/>
              <a:t>	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5084064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400" dirty="0"/>
              <a:t> </a:t>
            </a:r>
            <a:r>
              <a:rPr lang="en-US" sz="2400" b="1" u="sng" dirty="0" smtClean="0"/>
              <a:t>MASS</a:t>
            </a:r>
            <a:endParaRPr lang="en-US" sz="2400" b="1" u="sng" dirty="0"/>
          </a:p>
          <a:p>
            <a:r>
              <a:rPr lang="en-US" sz="2400" dirty="0" smtClean="0"/>
              <a:t>spatial </a:t>
            </a:r>
            <a:r>
              <a:rPr lang="en-US" sz="2400" dirty="0"/>
              <a:t>arrangement of the </a:t>
            </a:r>
            <a:r>
              <a:rPr lang="en-US" sz="2400" dirty="0" smtClean="0"/>
              <a:t>stage  </a:t>
            </a:r>
          </a:p>
          <a:p>
            <a:r>
              <a:rPr lang="en-US" sz="2400" dirty="0" smtClean="0"/>
              <a:t>Chaotic</a:t>
            </a:r>
            <a:r>
              <a:rPr lang="en-US" sz="2400" dirty="0"/>
              <a:t>, spacious or varied?  </a:t>
            </a:r>
          </a:p>
          <a:p>
            <a:r>
              <a:rPr lang="en-US" sz="2400" dirty="0" smtClean="0"/>
              <a:t>heavy </a:t>
            </a:r>
            <a:r>
              <a:rPr lang="en-US" sz="2400" dirty="0"/>
              <a:t>or </a:t>
            </a:r>
            <a:r>
              <a:rPr lang="en-US" sz="2400" dirty="0" smtClean="0"/>
              <a:t>light?</a:t>
            </a:r>
            <a:endParaRPr lang="en-US" sz="2400" dirty="0"/>
          </a:p>
          <a:p>
            <a:pPr marL="118872" indent="0">
              <a:buNone/>
            </a:pPr>
            <a:endParaRPr lang="en-US" sz="2400" dirty="0" smtClean="0"/>
          </a:p>
          <a:p>
            <a:pPr marL="118872" indent="0">
              <a:buNone/>
            </a:pPr>
            <a:endParaRPr lang="en-US" sz="2400" dirty="0"/>
          </a:p>
          <a:p>
            <a:pPr marL="118872" indent="0">
              <a:buNone/>
            </a:pPr>
            <a:r>
              <a:rPr lang="en-US" sz="2400" b="1" u="sng" dirty="0" smtClean="0"/>
              <a:t>COLOR</a:t>
            </a:r>
            <a:endParaRPr lang="en-US" sz="2400" u="sng" dirty="0"/>
          </a:p>
          <a:p>
            <a:r>
              <a:rPr lang="en-US" sz="2400" dirty="0" smtClean="0"/>
              <a:t>Any reoccurring </a:t>
            </a:r>
            <a:r>
              <a:rPr lang="en-US" sz="2400" dirty="0"/>
              <a:t>colors?</a:t>
            </a:r>
          </a:p>
          <a:p>
            <a:r>
              <a:rPr lang="en-US" sz="2400" dirty="0" smtClean="0"/>
              <a:t>Do colors </a:t>
            </a:r>
            <a:r>
              <a:rPr lang="en-US" sz="2400" dirty="0"/>
              <a:t>contradict </a:t>
            </a:r>
            <a:r>
              <a:rPr lang="en-US" sz="2400" dirty="0" smtClean="0"/>
              <a:t>or compliment the </a:t>
            </a:r>
            <a:r>
              <a:rPr lang="en-US" sz="2400" dirty="0"/>
              <a:t>overall feeling  or mood of the script?</a:t>
            </a:r>
          </a:p>
          <a:p>
            <a:pPr marL="118872" indent="0">
              <a:buNone/>
            </a:pP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771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COMPOSITION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4268788" cy="46482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b="1" u="sng" dirty="0"/>
              <a:t>UNITY</a:t>
            </a:r>
          </a:p>
          <a:p>
            <a:r>
              <a:rPr lang="en-US" dirty="0"/>
              <a:t>What is it that connects the show together? </a:t>
            </a:r>
          </a:p>
          <a:p>
            <a:r>
              <a:rPr lang="en-US" dirty="0" smtClean="0"/>
              <a:t>theme</a:t>
            </a:r>
            <a:r>
              <a:rPr lang="en-US" dirty="0"/>
              <a:t>, color, feeling, shape?  </a:t>
            </a:r>
            <a:r>
              <a:rPr lang="en-US" dirty="0" smtClean="0"/>
              <a:t> </a:t>
            </a:r>
            <a:r>
              <a:rPr lang="en-US" dirty="0"/>
              <a:t>character?  An idea? </a:t>
            </a:r>
            <a:endParaRPr lang="en-US" dirty="0" smtClean="0"/>
          </a:p>
          <a:p>
            <a:endParaRPr lang="en-US" dirty="0"/>
          </a:p>
          <a:p>
            <a:pPr marL="118872" indent="0">
              <a:buNone/>
            </a:pPr>
            <a:r>
              <a:rPr lang="en-US" b="1" u="sng" dirty="0"/>
              <a:t>HARMONY</a:t>
            </a:r>
            <a:endParaRPr lang="en-US" u="sng" dirty="0"/>
          </a:p>
          <a:p>
            <a:r>
              <a:rPr lang="en-US" dirty="0" smtClean="0"/>
              <a:t>Harmonious vs  </a:t>
            </a:r>
            <a:r>
              <a:rPr lang="en-US" dirty="0"/>
              <a:t>inharmonious? </a:t>
            </a:r>
            <a:endParaRPr lang="en-US" dirty="0" smtClean="0"/>
          </a:p>
          <a:p>
            <a:pPr marL="118872" indent="0">
              <a:buNone/>
            </a:pPr>
            <a:endParaRPr lang="en-US" u="sng" dirty="0"/>
          </a:p>
          <a:p>
            <a:pPr marL="118872" indent="0">
              <a:buNone/>
            </a:pPr>
            <a:r>
              <a:rPr lang="en-US" b="1" u="sng" dirty="0"/>
              <a:t>CONTRAST</a:t>
            </a:r>
            <a:endParaRPr lang="en-US" u="sng" dirty="0"/>
          </a:p>
          <a:p>
            <a:r>
              <a:rPr lang="en-US" dirty="0" smtClean="0"/>
              <a:t>contradict </a:t>
            </a:r>
            <a:r>
              <a:rPr lang="en-US" dirty="0"/>
              <a:t>your visual </a:t>
            </a:r>
            <a:r>
              <a:rPr lang="en-US" dirty="0" smtClean="0"/>
              <a:t>theme</a:t>
            </a:r>
            <a:endParaRPr lang="en-US" dirty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752600"/>
            <a:ext cx="4419600" cy="48768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u="sng" dirty="0"/>
              <a:t>VARIATION</a:t>
            </a:r>
            <a:endParaRPr lang="en-US" u="sng" dirty="0"/>
          </a:p>
          <a:p>
            <a:r>
              <a:rPr lang="en-US" dirty="0" smtClean="0"/>
              <a:t>varying </a:t>
            </a:r>
            <a:r>
              <a:rPr lang="en-US" dirty="0"/>
              <a:t>any of the design </a:t>
            </a:r>
            <a:r>
              <a:rPr lang="en-US" dirty="0" smtClean="0"/>
              <a:t>elements of a given pattern</a:t>
            </a:r>
          </a:p>
          <a:p>
            <a:pPr marL="118872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118872" indent="0">
              <a:buNone/>
            </a:pPr>
            <a:r>
              <a:rPr lang="en-US" b="1" u="sng" dirty="0" smtClean="0"/>
              <a:t>BALANCE </a:t>
            </a:r>
            <a:r>
              <a:rPr lang="en-US" b="1" u="sng" dirty="0"/>
              <a:t>/ PROPORTION</a:t>
            </a:r>
            <a:endParaRPr lang="en-US" u="sng" dirty="0"/>
          </a:p>
          <a:p>
            <a:r>
              <a:rPr lang="en-US" dirty="0" smtClean="0"/>
              <a:t>symmetrical vs </a:t>
            </a:r>
            <a:r>
              <a:rPr lang="en-US" dirty="0"/>
              <a:t>asymmetrical? </a:t>
            </a:r>
            <a:endParaRPr lang="en-US" dirty="0" smtClean="0"/>
          </a:p>
          <a:p>
            <a:pPr marL="118872" indent="0">
              <a:buNone/>
            </a:pPr>
            <a:r>
              <a:rPr lang="en-US" dirty="0"/>
              <a:t> </a:t>
            </a:r>
          </a:p>
          <a:p>
            <a:pPr marL="118872" indent="0">
              <a:buNone/>
            </a:pPr>
            <a:r>
              <a:rPr lang="en-US" b="1" u="sng" dirty="0"/>
              <a:t>EMPHASIS</a:t>
            </a:r>
            <a:endParaRPr lang="en-US" u="sng" dirty="0"/>
          </a:p>
          <a:p>
            <a:r>
              <a:rPr lang="en-US" dirty="0" smtClean="0"/>
              <a:t>direct </a:t>
            </a:r>
            <a:r>
              <a:rPr lang="en-US" dirty="0"/>
              <a:t>the audience’s attention -  </a:t>
            </a:r>
            <a:r>
              <a:rPr lang="en-US" dirty="0" smtClean="0"/>
              <a:t>giving accent to :  a part  of a the stage, costume, actor,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859</TotalTime>
  <Words>567</Words>
  <Application>Microsoft Office PowerPoint</Application>
  <PresentationFormat>On-screen Show (4:3)</PresentationFormat>
  <Paragraphs>202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COSTUME DESIGN</vt:lpstr>
      <vt:lpstr>COSTUME DESIGN</vt:lpstr>
      <vt:lpstr>ESSENTIAL QUESTIONS</vt:lpstr>
      <vt:lpstr>COSTUME SAFETY</vt:lpstr>
      <vt:lpstr>COSTUME SAFETY</vt:lpstr>
      <vt:lpstr>COSTUME DESIGN</vt:lpstr>
      <vt:lpstr>COSTUME DESIGN</vt:lpstr>
      <vt:lpstr>ELEMENTS OF DESIGN</vt:lpstr>
      <vt:lpstr>PRINCIPLES OF COMPOSITION</vt:lpstr>
      <vt:lpstr>COSTUME DESIGN PRODUCTION</vt:lpstr>
      <vt:lpstr>COSTUME DESIGN PROJECT</vt:lpstr>
      <vt:lpstr>COSTUME RESEARCH</vt:lpstr>
      <vt:lpstr>COSTUME RESEARCH</vt:lpstr>
      <vt:lpstr>RESEARCH EXAMPLE (1953)</vt:lpstr>
      <vt:lpstr>COSTUME RESEARCH</vt:lpstr>
      <vt:lpstr>COSTUME NOTES</vt:lpstr>
      <vt:lpstr>COSTUME PLOT</vt:lpstr>
      <vt:lpstr>COLOR RENDERING</vt:lpstr>
      <vt:lpstr>COSTUME RENDERING EXAMPLES</vt:lpstr>
    </vt:vector>
  </TitlesOfParts>
  <Company>Parkway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COSTUME DESIGN</dc:title>
  <dc:creator>Parkway</dc:creator>
  <cp:lastModifiedBy>Windows User</cp:lastModifiedBy>
  <cp:revision>49</cp:revision>
  <dcterms:created xsi:type="dcterms:W3CDTF">2014-03-30T01:23:17Z</dcterms:created>
  <dcterms:modified xsi:type="dcterms:W3CDTF">2014-06-30T03:27:31Z</dcterms:modified>
</cp:coreProperties>
</file>